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1" r:id="rId2"/>
    <p:sldId id="1707" r:id="rId3"/>
    <p:sldId id="1922" r:id="rId4"/>
    <p:sldId id="1923" r:id="rId5"/>
    <p:sldId id="1023" r:id="rId6"/>
    <p:sldId id="1838" r:id="rId7"/>
    <p:sldId id="1700" r:id="rId8"/>
    <p:sldId id="1759" r:id="rId9"/>
    <p:sldId id="1757" r:id="rId10"/>
    <p:sldId id="1761" r:id="rId11"/>
    <p:sldId id="1853" r:id="rId12"/>
    <p:sldId id="1926" r:id="rId13"/>
    <p:sldId id="1821" r:id="rId14"/>
    <p:sldId id="1935" r:id="rId15"/>
    <p:sldId id="1917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00ABAF"/>
    <a:srgbClr val="AE0233"/>
    <a:srgbClr val="37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/>
    <p:restoredTop sz="99803" autoAdjust="0"/>
  </p:normalViewPr>
  <p:slideViewPr>
    <p:cSldViewPr snapToGrid="0" snapToObjects="1">
      <p:cViewPr varScale="1">
        <p:scale>
          <a:sx n="76" d="100"/>
          <a:sy n="76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F9879-7AEE-42F8-AB81-84B8B9725ACA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819F8-A3C7-416D-BCB5-C6F575FF4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8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4DB46-9B04-4B49-B64F-92B8AD124D44}" type="datetimeFigureOut">
              <a:rPr lang="cs-CZ" smtClean="0"/>
              <a:t>27.09.2023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881F-B88D-4750-A078-A241FA04E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3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557B-4986-476E-93EF-42E74C81E628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456A-1DDF-468E-9338-6068F67971B8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67C9-573E-4515-B7BC-52EC85E23F42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4364-EDA3-4A90-9B58-72C7C6FC52B8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F6D1-C0EC-4A84-A380-0452264BA349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AF78-A583-4791-A5C5-80A094042F92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E3D1-6037-423F-AEF3-31750A2D57B8}" type="datetime1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C3C2-6ACF-4ABC-8E1B-B32D3024D390}" type="datetime1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FF91-CF4F-4C20-9E58-B24471409ED1}" type="datetime1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99DF-2E69-4BE8-8F4E-63595018A408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81BF-85AF-47C4-A335-217EDE536306}" type="datetime1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100B-09EC-47EA-82A2-5CB060AE735B}" type="datetime1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EA444-6C63-BA4A-BF25-4453B3B49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kral@portamedica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ortamedic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neuePM.jpg">
            <a:extLst>
              <a:ext uri="{FF2B5EF4-FFF2-40B4-BE49-F238E27FC236}">
                <a16:creationId xmlns:a16="http://schemas.microsoft.com/office/drawing/2014/main" id="{709A914A-7B30-FF46-9C0D-5066A43C0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144" y="0"/>
            <a:ext cx="10290144" cy="6859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821" y="245030"/>
            <a:ext cx="816472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ABAF"/>
                </a:solidFill>
                <a:latin typeface="Candara" panose="020E0502030303020204" pitchFamily="34" charset="0"/>
              </a:rPr>
              <a:t>Dokumentace zdravotnických prostředků </a:t>
            </a:r>
            <a:br>
              <a:rPr lang="cs-CZ" sz="3200" dirty="0">
                <a:solidFill>
                  <a:srgbClr val="00ABAF"/>
                </a:solidFill>
                <a:latin typeface="Candara" panose="020E0502030303020204" pitchFamily="34" charset="0"/>
              </a:rPr>
            </a:br>
            <a:r>
              <a:rPr lang="cs-CZ" sz="3200" dirty="0">
                <a:solidFill>
                  <a:srgbClr val="00ABAF"/>
                </a:solidFill>
                <a:latin typeface="Candara" panose="020E0502030303020204" pitchFamily="34" charset="0"/>
              </a:rPr>
              <a:t>v přechodném období a jak s ním </a:t>
            </a:r>
            <a:br>
              <a:rPr lang="cs-CZ" sz="3200" dirty="0">
                <a:solidFill>
                  <a:srgbClr val="00ABAF"/>
                </a:solidFill>
                <a:latin typeface="Candara" panose="020E0502030303020204" pitchFamily="34" charset="0"/>
              </a:rPr>
            </a:br>
            <a:r>
              <a:rPr lang="cs-CZ" sz="3200" dirty="0">
                <a:solidFill>
                  <a:srgbClr val="00ABAF"/>
                </a:solidFill>
                <a:latin typeface="Candara" panose="020E0502030303020204" pitchFamily="34" charset="0"/>
              </a:rPr>
              <a:t>pracovat ve veřejných zakázkách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39082AF-EE26-2643-BD4C-6709F07C53A7}"/>
              </a:ext>
            </a:extLst>
          </p:cNvPr>
          <p:cNvSpPr txBox="1"/>
          <p:nvPr/>
        </p:nvSpPr>
        <p:spPr>
          <a:xfrm>
            <a:off x="415821" y="5685802"/>
            <a:ext cx="5886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ABAF"/>
                </a:solidFill>
                <a:latin typeface="Candara" panose="020E0502030303020204" pitchFamily="34" charset="0"/>
              </a:rPr>
              <a:t>JUDr. Jakub Král, Ph.D.</a:t>
            </a:r>
          </a:p>
          <a:p>
            <a:r>
              <a:rPr lang="cs-CZ" sz="2000" dirty="0">
                <a:solidFill>
                  <a:srgbClr val="00ABAF"/>
                </a:solidFill>
                <a:latin typeface="Candara" panose="020E0502030303020204" pitchFamily="34" charset="0"/>
              </a:rPr>
              <a:t>Konference Veřejné zakázky ve zdravotnictví</a:t>
            </a:r>
          </a:p>
          <a:p>
            <a:r>
              <a:rPr lang="cs-CZ" sz="2000" dirty="0">
                <a:solidFill>
                  <a:srgbClr val="00ABAF"/>
                </a:solidFill>
                <a:latin typeface="Candara" panose="020E0502030303020204" pitchFamily="34" charset="0"/>
              </a:rPr>
              <a:t>19. 9. 2023, Olomouc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84852D-3CBA-9A4C-9CD6-42CCEF134D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71" y="6032735"/>
            <a:ext cx="3018163" cy="6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72" y="1441824"/>
            <a:ext cx="8665725" cy="531484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800" b="1" dirty="0"/>
              <a:t>Správná praxe</a:t>
            </a:r>
            <a:r>
              <a:rPr lang="cs-CZ" sz="1800" dirty="0"/>
              <a:t>: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zadávací dokumentaci by měla připravovat osoba s příslušnými </a:t>
            </a:r>
            <a:r>
              <a:rPr lang="cs-CZ" sz="1800" b="1" dirty="0"/>
              <a:t>regulatorními znalostmi</a:t>
            </a:r>
            <a:r>
              <a:rPr lang="cs-CZ" sz="1800" dirty="0"/>
              <a:t>, popř. je vhodné formulace v zadávací dokumentaci s takovou osobou konzultovat</a:t>
            </a:r>
          </a:p>
          <a:p>
            <a:pPr lvl="1">
              <a:lnSpc>
                <a:spcPct val="120000"/>
              </a:lnSpc>
            </a:pPr>
            <a:r>
              <a:rPr lang="cs-CZ" sz="1800" b="1" dirty="0"/>
              <a:t>požadavek na </a:t>
            </a:r>
            <a:r>
              <a:rPr lang="cs-CZ" sz="1800" b="1" i="1" dirty="0" err="1"/>
              <a:t>new</a:t>
            </a:r>
            <a:r>
              <a:rPr lang="cs-CZ" sz="1800" b="1" i="1" dirty="0"/>
              <a:t> devices </a:t>
            </a:r>
            <a:r>
              <a:rPr lang="cs-CZ" sz="1800" b="1" dirty="0"/>
              <a:t>je mnohdy obhájen legitimními zájmy, avšak těchto zájmů lze dosáhnout jinými prostředky</a:t>
            </a:r>
            <a:r>
              <a:rPr lang="cs-CZ" sz="1800" dirty="0"/>
              <a:t>, než je vyloučení </a:t>
            </a:r>
            <a:r>
              <a:rPr lang="cs-CZ" sz="1800" i="1" dirty="0"/>
              <a:t>legacy devices / </a:t>
            </a:r>
            <a:r>
              <a:rPr lang="cs-CZ" sz="1800" i="1" dirty="0" err="1"/>
              <a:t>old</a:t>
            </a:r>
            <a:r>
              <a:rPr lang="cs-CZ" sz="1800" i="1" dirty="0"/>
              <a:t> devices</a:t>
            </a:r>
            <a:r>
              <a:rPr lang="cs-CZ" sz="1800" dirty="0"/>
              <a:t>:</a:t>
            </a:r>
          </a:p>
          <a:p>
            <a:pPr lvl="2">
              <a:lnSpc>
                <a:spcPct val="120000"/>
              </a:lnSpc>
            </a:pPr>
            <a:r>
              <a:rPr lang="cs-CZ" sz="1800" dirty="0"/>
              <a:t>garance v oblasti dodávek </a:t>
            </a:r>
            <a:r>
              <a:rPr lang="cs-CZ" sz="1800" b="1" dirty="0"/>
              <a:t>spotřebního materiálu</a:t>
            </a:r>
          </a:p>
          <a:p>
            <a:pPr lvl="2">
              <a:lnSpc>
                <a:spcPct val="120000"/>
              </a:lnSpc>
            </a:pPr>
            <a:r>
              <a:rPr lang="cs-CZ" sz="1800" dirty="0"/>
              <a:t>garance v oblasti </a:t>
            </a:r>
            <a:r>
              <a:rPr lang="cs-CZ" sz="1800" b="1" dirty="0"/>
              <a:t>servisu</a:t>
            </a:r>
          </a:p>
          <a:p>
            <a:pPr lvl="2">
              <a:lnSpc>
                <a:spcPct val="120000"/>
              </a:lnSpc>
            </a:pPr>
            <a:r>
              <a:rPr lang="cs-CZ" sz="1800" dirty="0"/>
              <a:t>zohlednění </a:t>
            </a:r>
            <a:r>
              <a:rPr lang="cs-CZ" sz="1800" b="1" dirty="0"/>
              <a:t>ceny životního cyklu ZP/IVD </a:t>
            </a:r>
          </a:p>
          <a:p>
            <a:pPr lvl="2">
              <a:lnSpc>
                <a:spcPct val="120000"/>
              </a:lnSpc>
            </a:pPr>
            <a:r>
              <a:rPr lang="cs-CZ" sz="1800" dirty="0"/>
              <a:t>smluvní zakotvení povinnosti dodavatele informovat zadavatele </a:t>
            </a:r>
            <a:br>
              <a:rPr lang="cs-CZ" sz="1800" dirty="0"/>
            </a:br>
            <a:r>
              <a:rPr lang="cs-CZ" sz="1800" dirty="0"/>
              <a:t>o </a:t>
            </a:r>
            <a:r>
              <a:rPr lang="cs-CZ" sz="1800" b="1" dirty="0"/>
              <a:t>přechodu do režimu MDR/IVDR</a:t>
            </a:r>
          </a:p>
          <a:p>
            <a:pPr lvl="2">
              <a:lnSpc>
                <a:spcPct val="120000"/>
              </a:lnSpc>
            </a:pPr>
            <a:r>
              <a:rPr lang="cs-CZ" sz="1800" dirty="0"/>
              <a:t>smluvní zakotvení možnosti zadavatele </a:t>
            </a:r>
            <a:r>
              <a:rPr lang="cs-CZ" sz="1800" b="1" dirty="0"/>
              <a:t>odebírat zboží od jiného dodavatele </a:t>
            </a:r>
            <a:r>
              <a:rPr lang="cs-CZ" sz="1800" dirty="0"/>
              <a:t>a povinnost dodavatele </a:t>
            </a:r>
            <a:r>
              <a:rPr lang="cs-CZ" sz="1800" b="1" dirty="0"/>
              <a:t>dorovnat rozdíl v ceně </a:t>
            </a:r>
            <a:r>
              <a:rPr lang="cs-CZ" sz="1800" dirty="0"/>
              <a:t>v případě, že dodavatel </a:t>
            </a:r>
            <a:br>
              <a:rPr lang="cs-CZ" sz="1800" dirty="0"/>
            </a:br>
            <a:r>
              <a:rPr lang="cs-CZ" sz="1800" dirty="0"/>
              <a:t>nebude schopen plnit</a:t>
            </a:r>
          </a:p>
          <a:p>
            <a:pPr lvl="1">
              <a:lnSpc>
                <a:spcPct val="120000"/>
              </a:lnSpc>
            </a:pP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endParaRPr lang="cs-CZ" sz="1800" dirty="0">
              <a:ea typeface="Candara" charset="0"/>
              <a:cs typeface="Candar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10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Správná a nesprávná formulační praxe </a:t>
            </a:r>
            <a:b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v rámci zadávací dokumentace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  <p:pic>
        <p:nvPicPr>
          <p:cNvPr id="4" name="Picture 2" descr="Checkmark PNG, Checkmark Transparent Background - FreeIconsPNG">
            <a:extLst>
              <a:ext uri="{FF2B5EF4-FFF2-40B4-BE49-F238E27FC236}">
                <a16:creationId xmlns:a16="http://schemas.microsoft.com/office/drawing/2014/main" id="{EE4EB78C-67D1-58F2-D6BA-54C1C792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918" y="1441824"/>
            <a:ext cx="548249" cy="5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11</a:t>
            </a:fld>
            <a:endParaRPr lang="en-US" b="1">
              <a:latin typeface="Candara" panose="020E0502030303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057CE7-EDFB-BAFE-436B-34CA2C7152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3999" cy="697491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678C23-41AA-1C0D-8CD7-96680CF9F3AA}"/>
              </a:ext>
            </a:extLst>
          </p:cNvPr>
          <p:cNvSpPr txBox="1"/>
          <p:nvPr/>
        </p:nvSpPr>
        <p:spPr>
          <a:xfrm>
            <a:off x="0" y="3055656"/>
            <a:ext cx="9144000" cy="746688"/>
          </a:xfrm>
          <a:prstGeom prst="rect">
            <a:avLst/>
          </a:prstGeom>
          <a:solidFill>
            <a:srgbClr val="00ABAF">
              <a:alpha val="63811"/>
            </a:srgbClr>
          </a:solidFill>
          <a:effectLst>
            <a:glow>
              <a:srgbClr val="00ABAF"/>
            </a:glo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 cap="all" dirty="0">
                <a:solidFill>
                  <a:schemeClr val="bg1"/>
                </a:solidFill>
                <a:latin typeface="+mj-lt"/>
              </a:rPr>
              <a:t>REGULATORNÍ POŽADAVKY</a:t>
            </a:r>
          </a:p>
        </p:txBody>
      </p:sp>
    </p:spTree>
    <p:extLst>
      <p:ext uri="{BB962C8B-B14F-4D97-AF65-F5344CB8AC3E}">
        <p14:creationId xmlns:p14="http://schemas.microsoft.com/office/powerpoint/2010/main" val="26988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BF60C-0F79-1541-A5DD-7D7FFB15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913" y="2137695"/>
            <a:ext cx="7336419" cy="3389051"/>
          </a:xfrm>
        </p:spPr>
        <p:txBody>
          <a:bodyPr>
            <a:noAutofit/>
          </a:bodyPr>
          <a:lstStyle/>
          <a:p>
            <a:pPr marL="85725" indent="0">
              <a:buNone/>
            </a:pPr>
            <a:endParaRPr lang="cs-CZ" sz="2000" dirty="0"/>
          </a:p>
          <a:p>
            <a:pPr lvl="1">
              <a:lnSpc>
                <a:spcPct val="100000"/>
              </a:lnSpc>
            </a:pPr>
            <a:endParaRPr lang="cs-CZ" sz="2000" dirty="0"/>
          </a:p>
          <a:p>
            <a:pPr marL="85725" indent="0">
              <a:buNone/>
            </a:pPr>
            <a:endParaRPr lang="cs-CZ" sz="2000" dirty="0"/>
          </a:p>
        </p:txBody>
      </p:sp>
      <p:pic>
        <p:nvPicPr>
          <p:cNvPr id="10" name="Google Shape;144;p3">
            <a:extLst>
              <a:ext uri="{FF2B5EF4-FFF2-40B4-BE49-F238E27FC236}">
                <a16:creationId xmlns:a16="http://schemas.microsoft.com/office/drawing/2014/main" id="{FED5CF53-25F7-3A41-99D6-1BC43F710D29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35" y="6338852"/>
            <a:ext cx="389609" cy="3906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E22BF2A-3B69-2690-4C49-B4DBC9494D76}"/>
              </a:ext>
            </a:extLst>
          </p:cNvPr>
          <p:cNvSpPr txBox="1">
            <a:spLocks/>
          </p:cNvSpPr>
          <p:nvPr/>
        </p:nvSpPr>
        <p:spPr>
          <a:xfrm>
            <a:off x="5788" y="2"/>
            <a:ext cx="9143999" cy="1325587"/>
          </a:xfrm>
          <a:prstGeom prst="rect">
            <a:avLst/>
          </a:prstGeom>
          <a:solidFill>
            <a:srgbClr val="00AB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Regulatorní požadavky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83B5F5F-DE67-0F98-32BC-714018C8027B}"/>
              </a:ext>
            </a:extLst>
          </p:cNvPr>
          <p:cNvSpPr txBox="1"/>
          <p:nvPr/>
        </p:nvSpPr>
        <p:spPr>
          <a:xfrm>
            <a:off x="607400" y="1408484"/>
            <a:ext cx="8173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Označení CE</a:t>
            </a:r>
          </a:p>
          <a:p>
            <a:pPr marL="742950" lvl="1" indent="-285750"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Prohlášení o shodě</a:t>
            </a:r>
          </a:p>
          <a:p>
            <a:pPr marL="742950" lvl="1" indent="-285750"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Označení zdravotnického prostředku </a:t>
            </a:r>
            <a:r>
              <a:rPr lang="cs-CZ" sz="2000" dirty="0">
                <a:latin typeface="Candara" panose="020E0502030303020204" pitchFamily="34" charset="0"/>
              </a:rPr>
              <a:t>(vč. obalu)</a:t>
            </a:r>
          </a:p>
          <a:p>
            <a:pPr lvl="1"/>
            <a:endParaRPr lang="cs-CZ" sz="2000" b="1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Návod k použití</a:t>
            </a:r>
          </a:p>
          <a:p>
            <a:pPr marL="1200150" lvl="2" indent="-285750">
              <a:buFontTx/>
              <a:buChar char="-"/>
            </a:pPr>
            <a:endParaRPr lang="cs-CZ" sz="2000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Certifikát shody</a:t>
            </a:r>
          </a:p>
          <a:p>
            <a:pPr lvl="1"/>
            <a:endParaRPr lang="cs-CZ" sz="2000" b="1" dirty="0">
              <a:latin typeface="Candara" panose="020E0502030303020204" pitchFamily="34" charset="0"/>
            </a:endParaRPr>
          </a:p>
          <a:p>
            <a:pPr lvl="1"/>
            <a:r>
              <a:rPr lang="cs-CZ" sz="2000" b="1" dirty="0">
                <a:latin typeface="Candara" panose="020E0502030303020204" pitchFamily="34" charset="0"/>
              </a:rPr>
              <a:t>Klinické hodnocení </a:t>
            </a:r>
            <a:r>
              <a:rPr lang="cs-CZ" sz="2000" dirty="0">
                <a:latin typeface="Candara" panose="020E0502030303020204" pitchFamily="34" charset="0"/>
              </a:rPr>
              <a:t>(závěrečná zpráva – CER)</a:t>
            </a:r>
          </a:p>
          <a:p>
            <a:pPr marL="1200150" lvl="2" indent="-285750">
              <a:buFontTx/>
              <a:buChar char="-"/>
            </a:pPr>
            <a:endParaRPr lang="cs-CZ" dirty="0">
              <a:latin typeface="Candara" panose="020E0502030303020204" pitchFamily="34" charset="0"/>
            </a:endParaRPr>
          </a:p>
        </p:txBody>
      </p:sp>
      <p:pic>
        <p:nvPicPr>
          <p:cNvPr id="2" name="Grafický objekt 1" descr="Zaškrtnutí se souvislou výplní">
            <a:extLst>
              <a:ext uri="{FF2B5EF4-FFF2-40B4-BE49-F238E27FC236}">
                <a16:creationId xmlns:a16="http://schemas.microsoft.com/office/drawing/2014/main" id="{E8C0320B-F726-F650-7CFC-CAFB55E4C8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745" y="1695896"/>
            <a:ext cx="334207" cy="334207"/>
          </a:xfrm>
          <a:prstGeom prst="rect">
            <a:avLst/>
          </a:prstGeom>
        </p:spPr>
      </p:pic>
      <p:pic>
        <p:nvPicPr>
          <p:cNvPr id="5" name="Grafický objekt 4" descr="Zaškrtnutí se souvislou výplní">
            <a:extLst>
              <a:ext uri="{FF2B5EF4-FFF2-40B4-BE49-F238E27FC236}">
                <a16:creationId xmlns:a16="http://schemas.microsoft.com/office/drawing/2014/main" id="{9C59678C-5B8B-9720-A09A-58F550BFDC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483" y="2309029"/>
            <a:ext cx="338400" cy="338400"/>
          </a:xfrm>
          <a:prstGeom prst="rect">
            <a:avLst/>
          </a:prstGeom>
        </p:spPr>
      </p:pic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2890AE69-6383-858D-3C32-C00620EF07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744" y="2930648"/>
            <a:ext cx="334207" cy="334207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96A9FA24-B684-059B-07FD-5D2AF1623C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743" y="3557131"/>
            <a:ext cx="334207" cy="334207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AA592FCB-1E06-4F65-1388-4D05B4D5D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111" y="4161036"/>
            <a:ext cx="334207" cy="334207"/>
          </a:xfrm>
          <a:prstGeom prst="rect">
            <a:avLst/>
          </a:prstGeom>
        </p:spPr>
      </p:pic>
      <p:pic>
        <p:nvPicPr>
          <p:cNvPr id="6" name="Grafický objekt 5" descr="Zaškrtnutí se souvislou výplní">
            <a:extLst>
              <a:ext uri="{FF2B5EF4-FFF2-40B4-BE49-F238E27FC236}">
                <a16:creationId xmlns:a16="http://schemas.microsoft.com/office/drawing/2014/main" id="{ADD47953-4BB1-165D-CAA7-50BF14CE72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070" y="4755540"/>
            <a:ext cx="334207" cy="3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13</a:t>
            </a:fld>
            <a:endParaRPr lang="en-US" b="1">
              <a:latin typeface="Candara" panose="020E0502030303020204" pitchFamily="34" charset="0"/>
            </a:endParaRP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  <p:pic>
        <p:nvPicPr>
          <p:cNvPr id="4" name="Obrázek 3" descr="Obsah obrázku záclona, interiér, podlaha, koupelna&#10;&#10;Popis byl vytvořen automaticky">
            <a:extLst>
              <a:ext uri="{FF2B5EF4-FFF2-40B4-BE49-F238E27FC236}">
                <a16:creationId xmlns:a16="http://schemas.microsoft.com/office/drawing/2014/main" id="{3290081E-D45B-AF85-CF31-DD8146535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9143998" cy="68918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2BAA330-7AD5-D193-E30A-613D74F6EF96}"/>
              </a:ext>
            </a:extLst>
          </p:cNvPr>
          <p:cNvSpPr txBox="1"/>
          <p:nvPr/>
        </p:nvSpPr>
        <p:spPr>
          <a:xfrm>
            <a:off x="0" y="3027261"/>
            <a:ext cx="9144000" cy="803478"/>
          </a:xfrm>
          <a:prstGeom prst="rect">
            <a:avLst/>
          </a:prstGeom>
          <a:solidFill>
            <a:srgbClr val="00ABAF">
              <a:alpha val="63811"/>
            </a:srgbClr>
          </a:solidFill>
          <a:effectLst>
            <a:glow>
              <a:srgbClr val="00ABAF"/>
            </a:glo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 cap="all" dirty="0">
                <a:solidFill>
                  <a:schemeClr val="bg1"/>
                </a:solidFill>
                <a:latin typeface="+mn-lt"/>
              </a:rPr>
              <a:t>ZÁVĚREČNÉ Shrnutí</a:t>
            </a:r>
            <a:endParaRPr lang="cs-CZ" sz="2800" b="1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0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7873" y="1510745"/>
            <a:ext cx="8251227" cy="4811839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1800" dirty="0">
                <a:solidFill>
                  <a:srgbClr val="000000"/>
                </a:solidFill>
              </a:rPr>
              <a:t>minimálně</a:t>
            </a:r>
            <a:r>
              <a:rPr lang="cs-CZ" sz="1800" b="1" dirty="0">
                <a:solidFill>
                  <a:srgbClr val="000000"/>
                </a:solidFill>
              </a:rPr>
              <a:t> do konce roku 2028 </a:t>
            </a:r>
            <a:r>
              <a:rPr lang="cs-CZ" sz="1800" dirty="0">
                <a:solidFill>
                  <a:srgbClr val="000000"/>
                </a:solidFill>
              </a:rPr>
              <a:t>je třeba počítat s dodávkami jak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b="1" dirty="0">
                <a:solidFill>
                  <a:srgbClr val="000000"/>
                </a:solidFill>
              </a:rPr>
              <a:t>legacy devices (MDD / AIMDD)</a:t>
            </a:r>
            <a:r>
              <a:rPr lang="cs-CZ" sz="1800" dirty="0">
                <a:solidFill>
                  <a:srgbClr val="000000"/>
                </a:solidFill>
              </a:rPr>
              <a:t>, tak</a:t>
            </a:r>
            <a:r>
              <a:rPr lang="cs-CZ" sz="1800" b="1" dirty="0">
                <a:solidFill>
                  <a:srgbClr val="000000"/>
                </a:solidFill>
              </a:rPr>
              <a:t> </a:t>
            </a:r>
            <a:r>
              <a:rPr lang="cs-CZ" sz="1800" b="1" dirty="0" err="1">
                <a:solidFill>
                  <a:srgbClr val="000000"/>
                </a:solidFill>
              </a:rPr>
              <a:t>new</a:t>
            </a:r>
            <a:r>
              <a:rPr lang="cs-CZ" sz="1800" b="1" dirty="0">
                <a:solidFill>
                  <a:srgbClr val="000000"/>
                </a:solidFill>
              </a:rPr>
              <a:t> devices (MDR)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cs-CZ" sz="1800" b="1" dirty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1800" dirty="0">
                <a:solidFill>
                  <a:srgbClr val="000000"/>
                </a:solidFill>
              </a:rPr>
              <a:t>u</a:t>
            </a:r>
            <a:r>
              <a:rPr lang="cs-CZ" sz="1800" b="1" dirty="0">
                <a:solidFill>
                  <a:srgbClr val="000000"/>
                </a:solidFill>
              </a:rPr>
              <a:t> legacy devices </a:t>
            </a:r>
            <a:r>
              <a:rPr lang="cs-CZ" sz="1800" dirty="0">
                <a:solidFill>
                  <a:srgbClr val="000000"/>
                </a:solidFill>
              </a:rPr>
              <a:t>se rozhodně </a:t>
            </a:r>
            <a:r>
              <a:rPr lang="cs-CZ" sz="1800" b="1" dirty="0">
                <a:solidFill>
                  <a:srgbClr val="000000"/>
                </a:solidFill>
              </a:rPr>
              <a:t>nelze spoléhat </a:t>
            </a:r>
            <a:r>
              <a:rPr lang="cs-CZ" sz="1800" dirty="0">
                <a:solidFill>
                  <a:srgbClr val="000000"/>
                </a:solidFill>
              </a:rPr>
              <a:t>jen na </a:t>
            </a:r>
            <a:r>
              <a:rPr lang="cs-CZ" sz="1800" b="1" dirty="0">
                <a:solidFill>
                  <a:srgbClr val="000000"/>
                </a:solidFill>
              </a:rPr>
              <a:t>prohlášení o shodě </a:t>
            </a:r>
            <a:br>
              <a:rPr lang="cs-CZ" sz="1800" b="1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a na</a:t>
            </a:r>
            <a:r>
              <a:rPr lang="cs-CZ" sz="1800" b="1" dirty="0">
                <a:solidFill>
                  <a:srgbClr val="000000"/>
                </a:solidFill>
              </a:rPr>
              <a:t> certifikát shody</a:t>
            </a:r>
            <a:r>
              <a:rPr lang="cs-CZ" sz="1800" dirty="0">
                <a:solidFill>
                  <a:srgbClr val="000000"/>
                </a:solidFill>
              </a:rPr>
              <a:t>, je</a:t>
            </a:r>
            <a:r>
              <a:rPr lang="cs-CZ" sz="1800" b="1" dirty="0">
                <a:solidFill>
                  <a:srgbClr val="000000"/>
                </a:solidFill>
              </a:rPr>
              <a:t> třeba ověřit splnění všech podmínek </a:t>
            </a:r>
            <a:r>
              <a:rPr lang="cs-CZ" sz="1800" dirty="0">
                <a:solidFill>
                  <a:srgbClr val="000000"/>
                </a:solidFill>
              </a:rPr>
              <a:t>pro legální uvádění na trh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cs-CZ" sz="1800" dirty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1800" dirty="0">
                <a:solidFill>
                  <a:srgbClr val="000000"/>
                </a:solidFill>
              </a:rPr>
              <a:t>ideální formou je </a:t>
            </a:r>
            <a:r>
              <a:rPr lang="cs-CZ" sz="1800" b="1" dirty="0">
                <a:solidFill>
                  <a:srgbClr val="000000"/>
                </a:solidFill>
              </a:rPr>
              <a:t>interní checklist legálnosti </a:t>
            </a:r>
            <a:r>
              <a:rPr lang="cs-CZ" sz="1800" dirty="0">
                <a:solidFill>
                  <a:srgbClr val="000000"/>
                </a:solidFill>
              </a:rPr>
              <a:t>před zařazením prostředku </a:t>
            </a:r>
            <a:br>
              <a:rPr lang="cs-CZ" sz="1800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do nákupního katalogu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cs-CZ" sz="1800" b="1" dirty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cs-CZ" sz="1800" dirty="0">
                <a:solidFill>
                  <a:srgbClr val="000000"/>
                </a:solidFill>
              </a:rPr>
              <a:t>vytvoření </a:t>
            </a:r>
            <a:r>
              <a:rPr lang="cs-CZ" sz="1800" b="1" dirty="0">
                <a:solidFill>
                  <a:srgbClr val="000000"/>
                </a:solidFill>
              </a:rPr>
              <a:t>databáze správných a nesprávných formulací </a:t>
            </a:r>
            <a:r>
              <a:rPr lang="cs-CZ" sz="1800" dirty="0">
                <a:solidFill>
                  <a:srgbClr val="000000"/>
                </a:solidFill>
              </a:rPr>
              <a:t>do zadávací dokumentace</a:t>
            </a:r>
          </a:p>
          <a:p>
            <a:pPr lvl="1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Závěrečné shrnutí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neuePM.jpg">
            <a:extLst>
              <a:ext uri="{FF2B5EF4-FFF2-40B4-BE49-F238E27FC236}">
                <a16:creationId xmlns:a16="http://schemas.microsoft.com/office/drawing/2014/main" id="{709A914A-7B30-FF46-9C0D-5066A43C0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144" y="0"/>
            <a:ext cx="10290144" cy="6859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769" y="223259"/>
            <a:ext cx="5638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9EA7"/>
                </a:solidFill>
                <a:latin typeface="Candara" panose="020E0502030303020204" pitchFamily="34" charset="0"/>
              </a:rPr>
              <a:t>DĚKUJI ZA POZORNOST</a:t>
            </a:r>
          </a:p>
          <a:p>
            <a:endParaRPr lang="cs-CZ" b="1" dirty="0">
              <a:solidFill>
                <a:srgbClr val="009EA7"/>
              </a:solidFill>
              <a:latin typeface="Candara" panose="020E0502030303020204" pitchFamily="34" charset="0"/>
            </a:endParaRPr>
          </a:p>
          <a:p>
            <a:r>
              <a:rPr lang="cs-CZ" sz="2400" b="1" dirty="0">
                <a:solidFill>
                  <a:srgbClr val="009EA7"/>
                </a:solidFill>
                <a:latin typeface="Candara" panose="020E0502030303020204" pitchFamily="34" charset="0"/>
                <a:hlinkClick r:id="rId3"/>
              </a:rPr>
              <a:t>jakub.kral@portamedica.cz</a:t>
            </a:r>
            <a:endParaRPr lang="cs-CZ" sz="2400" b="1" dirty="0">
              <a:solidFill>
                <a:srgbClr val="009EA7"/>
              </a:solidFill>
              <a:latin typeface="Candara" panose="020E0502030303020204" pitchFamily="34" charset="0"/>
            </a:endParaRPr>
          </a:p>
          <a:p>
            <a:endParaRPr lang="cs-CZ" b="1" dirty="0">
              <a:solidFill>
                <a:srgbClr val="009EA7"/>
              </a:solidFill>
              <a:latin typeface="Candara" panose="020E0502030303020204" pitchFamily="34" charset="0"/>
            </a:endParaRPr>
          </a:p>
          <a:p>
            <a:r>
              <a:rPr lang="cs-CZ" sz="2400" b="1" dirty="0">
                <a:solidFill>
                  <a:srgbClr val="009EA7"/>
                </a:solidFill>
                <a:latin typeface="Candara" panose="020E0502030303020204" pitchFamily="34" charset="0"/>
                <a:hlinkClick r:id="rId4"/>
              </a:rPr>
              <a:t>www.portamedica.cz</a:t>
            </a:r>
            <a:r>
              <a:rPr lang="cs-CZ" sz="2400" b="1" dirty="0">
                <a:solidFill>
                  <a:srgbClr val="009EA7"/>
                </a:solidFill>
                <a:latin typeface="Candara" panose="020E0502030303020204" pitchFamily="34" charset="0"/>
              </a:rPr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799DAA-6223-A840-AD4E-04F9D73EAE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24" y="5933582"/>
            <a:ext cx="3018163" cy="6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352" y="3429000"/>
            <a:ext cx="4335150" cy="28444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>
                <a:solidFill>
                  <a:srgbClr val="009EA7"/>
                </a:solidFill>
                <a:ea typeface="Candara" charset="0"/>
                <a:cs typeface="Candara" charset="0"/>
              </a:rPr>
              <a:t>Porta </a:t>
            </a:r>
            <a:r>
              <a:rPr lang="cs-CZ" sz="1800" b="1" dirty="0" err="1">
                <a:solidFill>
                  <a:srgbClr val="009EA7"/>
                </a:solidFill>
                <a:ea typeface="Candara" charset="0"/>
                <a:cs typeface="Candara" charset="0"/>
              </a:rPr>
              <a:t>Medica</a:t>
            </a:r>
            <a:r>
              <a:rPr lang="cs-CZ" sz="1800" b="1" dirty="0">
                <a:solidFill>
                  <a:srgbClr val="009EA7"/>
                </a:solidFill>
                <a:ea typeface="Candara" charset="0"/>
                <a:cs typeface="Candara" charset="0"/>
              </a:rPr>
              <a:t> s.r.o.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vzdělávací a konzultační společnost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na trhu od roku 2014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market </a:t>
            </a:r>
            <a:r>
              <a:rPr lang="cs-CZ" sz="1700" dirty="0" err="1">
                <a:ea typeface="Candara" charset="0"/>
                <a:cs typeface="Candara" charset="0"/>
              </a:rPr>
              <a:t>access</a:t>
            </a:r>
            <a:r>
              <a:rPr lang="cs-CZ" sz="1700" dirty="0">
                <a:ea typeface="Candara" charset="0"/>
                <a:cs typeface="Candara" charset="0"/>
              </a:rPr>
              <a:t> (TF, QMS, klinické zkoušky, …)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PMS a PMCF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registrační a oznamovací povinnosti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podpora žadatelů o status NB dle MDR a IVDR</a:t>
            </a:r>
          </a:p>
          <a:p>
            <a:pPr>
              <a:lnSpc>
                <a:spcPct val="120000"/>
              </a:lnSpc>
            </a:pPr>
            <a:r>
              <a:rPr lang="cs-CZ" sz="1700" dirty="0">
                <a:ea typeface="Candara" charset="0"/>
                <a:cs typeface="Candara" charset="0"/>
              </a:rPr>
              <a:t>implementace MDR a IVDR v nemocnicích</a:t>
            </a:r>
          </a:p>
          <a:p>
            <a:pPr algn="just"/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endParaRPr lang="cs-CZ" sz="1800" dirty="0"/>
          </a:p>
          <a:p>
            <a:pPr lvl="0">
              <a:lnSpc>
                <a:spcPct val="120000"/>
              </a:lnSpc>
            </a:pPr>
            <a:endParaRPr lang="cs-CZ" sz="1600" dirty="0">
              <a:ea typeface="Candara" charset="0"/>
              <a:cs typeface="Candar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2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Kdo jsme?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21CE618-5BAD-280C-A0CF-A15049CC3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58" y="1683794"/>
            <a:ext cx="7964866" cy="138699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6ED1DD2-1473-65DC-5670-858B49A756F5}"/>
              </a:ext>
            </a:extLst>
          </p:cNvPr>
          <p:cNvSpPr txBox="1">
            <a:spLocks/>
          </p:cNvSpPr>
          <p:nvPr/>
        </p:nvSpPr>
        <p:spPr>
          <a:xfrm>
            <a:off x="4808884" y="3428999"/>
            <a:ext cx="4211131" cy="28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cs-CZ" sz="1700" b="1" dirty="0">
                <a:solidFill>
                  <a:srgbClr val="FFB102"/>
                </a:solidFill>
              </a:rPr>
              <a:t>Porta </a:t>
            </a:r>
            <a:r>
              <a:rPr lang="cs-CZ" sz="1700" b="1" dirty="0" err="1">
                <a:solidFill>
                  <a:srgbClr val="FFB102"/>
                </a:solidFill>
              </a:rPr>
              <a:t>Medica</a:t>
            </a:r>
            <a:r>
              <a:rPr lang="cs-CZ" sz="1700" b="1" dirty="0">
                <a:solidFill>
                  <a:srgbClr val="FFB102"/>
                </a:solidFill>
              </a:rPr>
              <a:t> </a:t>
            </a:r>
            <a:r>
              <a:rPr lang="cs-CZ" sz="1700" b="1" dirty="0" err="1">
                <a:solidFill>
                  <a:srgbClr val="FFB102"/>
                </a:solidFill>
              </a:rPr>
              <a:t>Legal</a:t>
            </a:r>
            <a:r>
              <a:rPr lang="cs-CZ" sz="1700" b="1" dirty="0">
                <a:solidFill>
                  <a:srgbClr val="FFB102"/>
                </a:solidFill>
              </a:rPr>
              <a:t> s.r.o., advokátní kancelář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na trhu od roku 2022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právní služby (kontroly SÚKL, stanoviska, …)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PRRC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veřejné zakázky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regulace reklamy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regulace cen a úhrad</a:t>
            </a:r>
          </a:p>
          <a:p>
            <a:pPr>
              <a:lnSpc>
                <a:spcPct val="120000"/>
              </a:lnSpc>
            </a:pPr>
            <a:r>
              <a:rPr lang="cs-CZ" sz="1600" dirty="0">
                <a:ea typeface="Candara" charset="0"/>
                <a:cs typeface="Candara" charset="0"/>
              </a:rPr>
              <a:t>zastupování před SÚKL a MZ</a:t>
            </a:r>
          </a:p>
          <a:p>
            <a:pPr algn="just"/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/>
          </a:p>
          <a:p>
            <a:pPr>
              <a:lnSpc>
                <a:spcPct val="120000"/>
              </a:lnSpc>
            </a:pPr>
            <a:endParaRPr lang="cs-CZ" sz="1600" dirty="0"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soba, Lidská tvář, oblečení, interiér&#10;&#10;Popis byl vytvořen automaticky">
            <a:extLst>
              <a:ext uri="{FF2B5EF4-FFF2-40B4-BE49-F238E27FC236}">
                <a16:creationId xmlns:a16="http://schemas.microsoft.com/office/drawing/2014/main" id="{204F64A2-6EB1-B3CC-1EB1-B4199E27F2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868" y="0"/>
            <a:ext cx="10295323" cy="685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3</a:t>
            </a:fld>
            <a:endParaRPr lang="en-US" b="1">
              <a:latin typeface="Candara" panose="020E0502030303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1678C23-41AA-1C0D-8CD7-96680CF9F3AA}"/>
              </a:ext>
            </a:extLst>
          </p:cNvPr>
          <p:cNvSpPr txBox="1"/>
          <p:nvPr/>
        </p:nvSpPr>
        <p:spPr>
          <a:xfrm>
            <a:off x="0" y="3027261"/>
            <a:ext cx="9144000" cy="803478"/>
          </a:xfrm>
          <a:prstGeom prst="rect">
            <a:avLst/>
          </a:prstGeom>
          <a:solidFill>
            <a:srgbClr val="00ABAF">
              <a:alpha val="63811"/>
            </a:srgbClr>
          </a:solidFill>
          <a:effectLst>
            <a:glow>
              <a:srgbClr val="00ABAF"/>
            </a:glo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 cap="all" dirty="0">
                <a:solidFill>
                  <a:schemeClr val="bg1"/>
                </a:solidFill>
                <a:latin typeface="+mj-lt"/>
              </a:rPr>
              <a:t>MOTIVACE NA STRANĚ POSKYTOVATELŮ</a:t>
            </a:r>
          </a:p>
        </p:txBody>
      </p:sp>
    </p:spTree>
    <p:extLst>
      <p:ext uri="{BB962C8B-B14F-4D97-AF65-F5344CB8AC3E}">
        <p14:creationId xmlns:p14="http://schemas.microsoft.com/office/powerpoint/2010/main" val="3469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4543" y="1474875"/>
            <a:ext cx="8408906" cy="53148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>
                <a:ea typeface="Candara" charset="0"/>
                <a:cs typeface="Candara" charset="0"/>
              </a:rPr>
              <a:t>méně sporů </a:t>
            </a:r>
            <a:r>
              <a:rPr lang="cs-CZ" sz="1800" dirty="0">
                <a:ea typeface="Candara" charset="0"/>
                <a:cs typeface="Candara" charset="0"/>
              </a:rPr>
              <a:t>/ nedorozumění </a:t>
            </a:r>
            <a:r>
              <a:rPr lang="cs-CZ" sz="1800" b="1" dirty="0">
                <a:ea typeface="Candara" charset="0"/>
                <a:cs typeface="Candara" charset="0"/>
              </a:rPr>
              <a:t>s dodavateli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méně střetů s </a:t>
            </a:r>
            <a:r>
              <a:rPr lang="cs-CZ" sz="1800" b="1" dirty="0">
                <a:ea typeface="Candara" charset="0"/>
                <a:cs typeface="Candara" charset="0"/>
              </a:rPr>
              <a:t>ÚOHS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a typeface="Candara" charset="0"/>
                <a:cs typeface="Candara" charset="0"/>
              </a:rPr>
              <a:t>zjednodušení práce </a:t>
            </a:r>
            <a:r>
              <a:rPr lang="cs-CZ" sz="1800" dirty="0">
                <a:ea typeface="Candara" charset="0"/>
                <a:cs typeface="Candara" charset="0"/>
              </a:rPr>
              <a:t>v rámci veřejných zakázek a nákupu (</a:t>
            </a:r>
            <a:r>
              <a:rPr lang="cs-CZ" sz="1800" b="1" dirty="0">
                <a:ea typeface="Candara" charset="0"/>
                <a:cs typeface="Candara" charset="0"/>
              </a:rPr>
              <a:t>vstupní checklist</a:t>
            </a:r>
            <a:r>
              <a:rPr lang="cs-CZ" sz="1800" dirty="0">
                <a:ea typeface="Candara" charset="0"/>
                <a:cs typeface="Candara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a typeface="Candara" charset="0"/>
                <a:cs typeface="Candara" charset="0"/>
              </a:rPr>
              <a:t>větší přehled </a:t>
            </a:r>
            <a:r>
              <a:rPr lang="cs-CZ" sz="1800" dirty="0">
                <a:ea typeface="Candara" charset="0"/>
                <a:cs typeface="Candara" charset="0"/>
              </a:rPr>
              <a:t>o nakupovaných ZP včetně </a:t>
            </a:r>
            <a:r>
              <a:rPr lang="cs-CZ" sz="1800" b="1" dirty="0">
                <a:ea typeface="Candara" charset="0"/>
                <a:cs typeface="Candara" charset="0"/>
              </a:rPr>
              <a:t>nákladového</a:t>
            </a:r>
            <a:r>
              <a:rPr lang="cs-CZ" sz="1800" dirty="0">
                <a:ea typeface="Candara" charset="0"/>
                <a:cs typeface="Candara" charset="0"/>
              </a:rPr>
              <a:t> </a:t>
            </a:r>
            <a:r>
              <a:rPr lang="cs-CZ" sz="1800" b="1" dirty="0">
                <a:ea typeface="Candara" charset="0"/>
                <a:cs typeface="Candara" charset="0"/>
              </a:rPr>
              <a:t>benchmarkingu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transparentní </a:t>
            </a:r>
            <a:r>
              <a:rPr lang="cs-CZ" sz="1800" b="1" dirty="0">
                <a:ea typeface="Candara" charset="0"/>
                <a:cs typeface="Candara" charset="0"/>
              </a:rPr>
              <a:t>interní logistika </a:t>
            </a:r>
            <a:r>
              <a:rPr lang="cs-CZ" sz="1800" dirty="0">
                <a:ea typeface="Candara" charset="0"/>
                <a:cs typeface="Candara" charset="0"/>
              </a:rPr>
              <a:t>včetně </a:t>
            </a:r>
            <a:r>
              <a:rPr lang="cs-CZ" sz="1800" b="1" dirty="0">
                <a:ea typeface="Candara" charset="0"/>
                <a:cs typeface="Candara" charset="0"/>
              </a:rPr>
              <a:t>konsignačních skladů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používání pouze </a:t>
            </a:r>
            <a:r>
              <a:rPr lang="cs-CZ" sz="1800" b="1" dirty="0">
                <a:ea typeface="Candara" charset="0"/>
                <a:cs typeface="Candara" charset="0"/>
              </a:rPr>
              <a:t>legálních, bezpečných a účinných </a:t>
            </a:r>
            <a:r>
              <a:rPr lang="cs-CZ" sz="1800" dirty="0">
                <a:ea typeface="Candara" charset="0"/>
                <a:cs typeface="Candara" charset="0"/>
              </a:rPr>
              <a:t>zdravotnických prostředků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minimalizace problémů se </a:t>
            </a:r>
            <a:r>
              <a:rPr lang="cs-CZ" sz="1800" b="1" dirty="0">
                <a:ea typeface="Candara" charset="0"/>
                <a:cs typeface="Candara" charset="0"/>
              </a:rPr>
              <a:t>SÚKL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jednotný </a:t>
            </a:r>
            <a:r>
              <a:rPr lang="cs-CZ" sz="1800" b="1" dirty="0">
                <a:ea typeface="Candara" charset="0"/>
                <a:cs typeface="Candara" charset="0"/>
              </a:rPr>
              <a:t>nákupní katalog bez chyb </a:t>
            </a:r>
            <a:r>
              <a:rPr lang="cs-CZ" sz="1800" dirty="0">
                <a:ea typeface="Candara" charset="0"/>
                <a:cs typeface="Candara" charset="0"/>
              </a:rPr>
              <a:t>a</a:t>
            </a:r>
            <a:r>
              <a:rPr lang="cs-CZ" sz="1800" b="1" dirty="0">
                <a:ea typeface="Candara" charset="0"/>
                <a:cs typeface="Candara" charset="0"/>
              </a:rPr>
              <a:t> duplicit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a typeface="Candara" charset="0"/>
                <a:cs typeface="Candara" charset="0"/>
              </a:rPr>
              <a:t>splnění legislativních požadavků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ea typeface="Candara" charset="0"/>
                <a:cs typeface="Candara" charset="0"/>
              </a:rPr>
              <a:t>vazba na </a:t>
            </a:r>
            <a:r>
              <a:rPr lang="cs-CZ" sz="1800" b="1" dirty="0">
                <a:ea typeface="Candara" charset="0"/>
                <a:cs typeface="Candara" charset="0"/>
              </a:rPr>
              <a:t>NIS </a:t>
            </a:r>
            <a:r>
              <a:rPr lang="cs-CZ" sz="1800" dirty="0">
                <a:ea typeface="Candara" charset="0"/>
                <a:cs typeface="Candara" charset="0"/>
              </a:rPr>
              <a:t>a</a:t>
            </a:r>
            <a:r>
              <a:rPr lang="cs-CZ" sz="1800" b="1" dirty="0">
                <a:ea typeface="Candara" charset="0"/>
                <a:cs typeface="Candara" charset="0"/>
              </a:rPr>
              <a:t> zdravotní dokumentaci pacienta </a:t>
            </a:r>
            <a:r>
              <a:rPr lang="cs-CZ" sz="1800" dirty="0">
                <a:ea typeface="Candara" charset="0"/>
                <a:cs typeface="Candara" charset="0"/>
              </a:rPr>
              <a:t>(archivační povinnosti)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a typeface="Candara" charset="0"/>
                <a:cs typeface="Candara" charset="0"/>
              </a:rPr>
              <a:t>eliminace problémů po uskutečnění nákupu</a:t>
            </a:r>
            <a:r>
              <a:rPr lang="cs-CZ" sz="1800" dirty="0">
                <a:ea typeface="Candara" charset="0"/>
                <a:cs typeface="Candara" charset="0"/>
              </a:rPr>
              <a:t> (spotřební materiál, servis)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4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Motivace na straně poskytovatelů zdravotních služeb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5</a:t>
            </a:fld>
            <a:endParaRPr lang="en-US" b="1">
              <a:latin typeface="Candara" panose="020E0502030303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F16F80A-027E-8045-879C-676C895B6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78971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678C23-41AA-1C0D-8CD7-96680CF9F3AA}"/>
              </a:ext>
            </a:extLst>
          </p:cNvPr>
          <p:cNvSpPr txBox="1"/>
          <p:nvPr/>
        </p:nvSpPr>
        <p:spPr>
          <a:xfrm>
            <a:off x="0" y="3027261"/>
            <a:ext cx="9144000" cy="803478"/>
          </a:xfrm>
          <a:prstGeom prst="rect">
            <a:avLst/>
          </a:prstGeom>
          <a:solidFill>
            <a:srgbClr val="00ABAF">
              <a:alpha val="63811"/>
            </a:srgbClr>
          </a:solidFill>
          <a:effectLst>
            <a:glow>
              <a:srgbClr val="00ABAF"/>
            </a:glo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 cap="all" dirty="0">
                <a:solidFill>
                  <a:schemeClr val="bg1"/>
                </a:solidFill>
                <a:latin typeface="+mj-lt"/>
              </a:rPr>
              <a:t>LEGISLATIVNÍ RÁMEC</a:t>
            </a:r>
          </a:p>
        </p:txBody>
      </p:sp>
    </p:spTree>
    <p:extLst>
      <p:ext uri="{BB962C8B-B14F-4D97-AF65-F5344CB8AC3E}">
        <p14:creationId xmlns:p14="http://schemas.microsoft.com/office/powerpoint/2010/main" val="29556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4543" y="1474875"/>
            <a:ext cx="8408906" cy="531484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cs-CZ" sz="2400" b="1" dirty="0">
              <a:ea typeface="Candara" charset="0"/>
              <a:cs typeface="Candara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cs-CZ" sz="2400" b="1" dirty="0">
              <a:ea typeface="Candara" charset="0"/>
              <a:cs typeface="Candara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cs-CZ" sz="2400" b="1" dirty="0">
              <a:ea typeface="Candara" charset="0"/>
              <a:cs typeface="Candara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2400" b="1" dirty="0">
                <a:ea typeface="Candara" charset="0"/>
                <a:cs typeface="Candara" charset="0"/>
              </a:rPr>
              <a:t>nařízení EU </a:t>
            </a:r>
            <a:r>
              <a:rPr lang="cs-CZ" sz="2400" b="1" dirty="0">
                <a:solidFill>
                  <a:srgbClr val="009EA7"/>
                </a:solidFill>
                <a:ea typeface="Candara" charset="0"/>
                <a:cs typeface="Candara" charset="0"/>
              </a:rPr>
              <a:t>2023/607 </a:t>
            </a:r>
            <a:r>
              <a:rPr lang="cs-CZ" sz="2400" dirty="0">
                <a:ea typeface="Candara" charset="0"/>
                <a:cs typeface="Candara" charset="0"/>
              </a:rPr>
              <a:t>–</a:t>
            </a:r>
            <a:r>
              <a:rPr lang="cs-CZ" sz="2400" dirty="0">
                <a:solidFill>
                  <a:srgbClr val="009EA7"/>
                </a:solidFill>
                <a:ea typeface="Candara" charset="0"/>
                <a:cs typeface="Candara" charset="0"/>
              </a:rPr>
              <a:t> změna přechodných období </a:t>
            </a:r>
            <a:r>
              <a:rPr lang="cs-CZ" sz="2400" dirty="0">
                <a:ea typeface="Candara" charset="0"/>
                <a:cs typeface="Candara" charset="0"/>
              </a:rPr>
              <a:t>MDR a IVDR</a:t>
            </a:r>
          </a:p>
          <a:p>
            <a:pPr marL="0" indent="0" algn="ctr">
              <a:lnSpc>
                <a:spcPct val="120000"/>
              </a:lnSpc>
              <a:buNone/>
            </a:pPr>
            <a:endParaRPr lang="cs-CZ" sz="2400" dirty="0">
              <a:ea typeface="Candara" charset="0"/>
              <a:cs typeface="Candara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cs-CZ" sz="2400" b="1" dirty="0">
                <a:ea typeface="Candara" charset="0"/>
                <a:cs typeface="Candara" charset="0"/>
              </a:rPr>
              <a:t>zákon</a:t>
            </a:r>
            <a:r>
              <a:rPr lang="cs-CZ" sz="2400" dirty="0">
                <a:ea typeface="Candara" charset="0"/>
                <a:cs typeface="Candara" charset="0"/>
              </a:rPr>
              <a:t> </a:t>
            </a:r>
            <a:r>
              <a:rPr lang="cs-CZ" sz="2400" b="1" dirty="0">
                <a:solidFill>
                  <a:srgbClr val="009EA7"/>
                </a:solidFill>
                <a:ea typeface="Candara" charset="0"/>
                <a:cs typeface="Candara" charset="0"/>
              </a:rPr>
              <a:t>č. 375/2022 Sb.</a:t>
            </a:r>
            <a:r>
              <a:rPr lang="cs-CZ" sz="2400" dirty="0">
                <a:ea typeface="Candara" charset="0"/>
                <a:cs typeface="Candara" charset="0"/>
              </a:rPr>
              <a:t> – </a:t>
            </a:r>
            <a:r>
              <a:rPr lang="cs-CZ" sz="2400" dirty="0">
                <a:solidFill>
                  <a:srgbClr val="009EA7"/>
                </a:solidFill>
                <a:ea typeface="Candara" charset="0"/>
                <a:cs typeface="Candara" charset="0"/>
              </a:rPr>
              <a:t>nový zákon o ZP a IVD</a:t>
            </a:r>
          </a:p>
          <a:p>
            <a:pPr>
              <a:lnSpc>
                <a:spcPct val="120000"/>
              </a:lnSpc>
            </a:pPr>
            <a:endParaRPr lang="cs-CZ" sz="1800" b="1" dirty="0">
              <a:ea typeface="Candara" charset="0"/>
              <a:cs typeface="Candar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6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Legislativní změny za poslední rok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73" y="1441824"/>
            <a:ext cx="8656632" cy="531484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cs-CZ" sz="1900" b="1" dirty="0">
                <a:ea typeface="Candara" charset="0"/>
                <a:cs typeface="Candara" charset="0"/>
              </a:rPr>
              <a:t>Základní 3 právní režimy zdravotnických prostředků</a:t>
            </a:r>
            <a:r>
              <a:rPr lang="cs-CZ" sz="1800" b="1" dirty="0">
                <a:ea typeface="Candara" charset="0"/>
                <a:cs typeface="Candara" charset="0"/>
              </a:rPr>
              <a:t> </a:t>
            </a:r>
            <a:br>
              <a:rPr lang="cs-CZ" sz="1800" b="1" dirty="0">
                <a:ea typeface="Candara" charset="0"/>
                <a:cs typeface="Candara" charset="0"/>
              </a:rPr>
            </a:br>
            <a:r>
              <a:rPr lang="cs-CZ" sz="1800" dirty="0">
                <a:ea typeface="Candara" charset="0"/>
                <a:cs typeface="Candara" charset="0"/>
              </a:rPr>
              <a:t>(Alfa a Omega pochopení problematiky)</a:t>
            </a:r>
          </a:p>
          <a:p>
            <a:pPr lvl="0">
              <a:lnSpc>
                <a:spcPct val="130000"/>
              </a:lnSpc>
            </a:pPr>
            <a:r>
              <a:rPr lang="cs-CZ" sz="1900" b="1" dirty="0">
                <a:solidFill>
                  <a:srgbClr val="009EA7"/>
                </a:solidFill>
                <a:ea typeface="Candara" charset="0"/>
                <a:cs typeface="Candara" charset="0"/>
              </a:rPr>
              <a:t>OLD DEVICES </a:t>
            </a:r>
            <a:r>
              <a:rPr lang="cs-CZ" sz="1800" dirty="0">
                <a:ea typeface="Candara" charset="0"/>
                <a:cs typeface="Candara" charset="0"/>
              </a:rPr>
              <a:t>(staré prostředky)</a:t>
            </a:r>
          </a:p>
          <a:p>
            <a:pPr lvl="1">
              <a:lnSpc>
                <a:spcPct val="130000"/>
              </a:lnSpc>
            </a:pPr>
            <a:r>
              <a:rPr lang="cs-CZ" sz="1400" dirty="0">
                <a:ea typeface="Candara" charset="0"/>
                <a:cs typeface="Candara" charset="0"/>
              </a:rPr>
              <a:t>ZP</a:t>
            </a:r>
            <a:r>
              <a:rPr lang="cs-CZ" sz="1400" b="1" dirty="0">
                <a:ea typeface="Candara" charset="0"/>
                <a:cs typeface="Candara" charset="0"/>
              </a:rPr>
              <a:t> uvedené na trh před 26. 5. 2021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shoda</a:t>
            </a:r>
            <a:r>
              <a:rPr lang="cs-CZ" sz="1400" dirty="0">
                <a:ea typeface="Candara" charset="0"/>
                <a:cs typeface="Candara" charset="0"/>
              </a:rPr>
              <a:t> ZP posouzena </a:t>
            </a:r>
            <a:r>
              <a:rPr lang="cs-CZ" sz="1400" b="1" dirty="0">
                <a:ea typeface="Candara" charset="0"/>
                <a:cs typeface="Candara" charset="0"/>
              </a:rPr>
              <a:t>podle MDD </a:t>
            </a:r>
            <a:r>
              <a:rPr lang="cs-CZ" sz="1400" dirty="0">
                <a:ea typeface="Candara" charset="0"/>
                <a:cs typeface="Candara" charset="0"/>
              </a:rPr>
              <a:t>(93/42/EHS) nebo </a:t>
            </a:r>
            <a:r>
              <a:rPr lang="cs-CZ" sz="1400" b="1" dirty="0">
                <a:ea typeface="Candara" charset="0"/>
                <a:cs typeface="Candara" charset="0"/>
              </a:rPr>
              <a:t>AIMDD</a:t>
            </a:r>
            <a:r>
              <a:rPr lang="cs-CZ" sz="1400" dirty="0">
                <a:ea typeface="Candara" charset="0"/>
                <a:cs typeface="Candara" charset="0"/>
              </a:rPr>
              <a:t> (90/385/EHS)</a:t>
            </a:r>
          </a:p>
          <a:p>
            <a:pPr lvl="1">
              <a:lnSpc>
                <a:spcPct val="130000"/>
              </a:lnSpc>
            </a:pPr>
            <a:r>
              <a:rPr lang="cs-CZ" sz="1400" dirty="0">
                <a:ea typeface="Candara" charset="0"/>
                <a:cs typeface="Candara" charset="0"/>
              </a:rPr>
              <a:t>už</a:t>
            </a:r>
            <a:r>
              <a:rPr lang="cs-CZ" sz="1400" b="1" dirty="0">
                <a:ea typeface="Candara" charset="0"/>
                <a:cs typeface="Candara" charset="0"/>
              </a:rPr>
              <a:t> jen doprodej</a:t>
            </a:r>
            <a:endParaRPr lang="cs-CZ" sz="1400" dirty="0">
              <a:ea typeface="Candara" charset="0"/>
              <a:cs typeface="Candara" charset="0"/>
            </a:endParaRPr>
          </a:p>
          <a:p>
            <a:pPr algn="just"/>
            <a:endParaRPr lang="cs-CZ" sz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900" b="1" dirty="0">
                <a:solidFill>
                  <a:srgbClr val="009EA7"/>
                </a:solidFill>
                <a:ea typeface="Candara" charset="0"/>
                <a:cs typeface="Candara" charset="0"/>
              </a:rPr>
              <a:t>LEGACY DEVICES</a:t>
            </a:r>
            <a:r>
              <a:rPr lang="cs-CZ" sz="1900" b="1" dirty="0">
                <a:solidFill>
                  <a:srgbClr val="00ABAF"/>
                </a:solidFill>
                <a:ea typeface="Candara" charset="0"/>
                <a:cs typeface="Candara" charset="0"/>
              </a:rPr>
              <a:t> </a:t>
            </a:r>
            <a:r>
              <a:rPr lang="cs-CZ" sz="1800" dirty="0">
                <a:ea typeface="Candara" charset="0"/>
                <a:cs typeface="Candara" charset="0"/>
              </a:rPr>
              <a:t>(obvykle se nepřekládá, formální překlad – starší prostředky)</a:t>
            </a:r>
          </a:p>
          <a:p>
            <a:pPr lvl="1">
              <a:lnSpc>
                <a:spcPct val="130000"/>
              </a:lnSpc>
            </a:pPr>
            <a:r>
              <a:rPr lang="cs-CZ" sz="1400" dirty="0">
                <a:ea typeface="Candara" charset="0"/>
                <a:cs typeface="Candara" charset="0"/>
              </a:rPr>
              <a:t>ZP</a:t>
            </a:r>
            <a:r>
              <a:rPr lang="cs-CZ" sz="1400" b="1" dirty="0">
                <a:ea typeface="Candara" charset="0"/>
                <a:cs typeface="Candara" charset="0"/>
              </a:rPr>
              <a:t> uvedené na trh od 26. 5. 2021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shoda</a:t>
            </a:r>
            <a:r>
              <a:rPr lang="cs-CZ" sz="1400" dirty="0">
                <a:ea typeface="Candara" charset="0"/>
                <a:cs typeface="Candara" charset="0"/>
              </a:rPr>
              <a:t> ZP posouzena </a:t>
            </a:r>
            <a:r>
              <a:rPr lang="cs-CZ" sz="1400" b="1" dirty="0">
                <a:ea typeface="Candara" charset="0"/>
                <a:cs typeface="Candara" charset="0"/>
              </a:rPr>
              <a:t>podle MDD </a:t>
            </a:r>
            <a:r>
              <a:rPr lang="cs-CZ" sz="1400" dirty="0">
                <a:ea typeface="Candara" charset="0"/>
                <a:cs typeface="Candara" charset="0"/>
              </a:rPr>
              <a:t>(93/42/EHS) nebo </a:t>
            </a:r>
            <a:r>
              <a:rPr lang="cs-CZ" sz="1400" b="1" dirty="0">
                <a:ea typeface="Candara" charset="0"/>
                <a:cs typeface="Candara" charset="0"/>
              </a:rPr>
              <a:t>AIMDD</a:t>
            </a:r>
            <a:r>
              <a:rPr lang="cs-CZ" sz="1400" dirty="0">
                <a:ea typeface="Candara" charset="0"/>
                <a:cs typeface="Candara" charset="0"/>
              </a:rPr>
              <a:t> (90/385/EHS)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MDR se uplatňuje </a:t>
            </a:r>
            <a:r>
              <a:rPr lang="cs-CZ" sz="1400" dirty="0">
                <a:ea typeface="Candara" charset="0"/>
                <a:cs typeface="Candara" charset="0"/>
              </a:rPr>
              <a:t>pouze</a:t>
            </a:r>
            <a:r>
              <a:rPr lang="cs-CZ" sz="1400" b="1" dirty="0">
                <a:ea typeface="Candara" charset="0"/>
                <a:cs typeface="Candara" charset="0"/>
              </a:rPr>
              <a:t> ve vybraných oblastech </a:t>
            </a:r>
            <a:r>
              <a:rPr lang="cs-CZ" sz="1400" dirty="0">
                <a:ea typeface="Candara" charset="0"/>
                <a:cs typeface="Candara" charset="0"/>
              </a:rPr>
              <a:t>(PMS, dozor nad trhem, vigilance a „registrace“)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národní požadavky </a:t>
            </a:r>
            <a:r>
              <a:rPr lang="cs-CZ" sz="1400" dirty="0">
                <a:ea typeface="Candara" charset="0"/>
                <a:cs typeface="Candara" charset="0"/>
              </a:rPr>
              <a:t>dle zákona č. </a:t>
            </a:r>
            <a:r>
              <a:rPr lang="cs-CZ" sz="1400" b="1" dirty="0">
                <a:ea typeface="Candara" charset="0"/>
                <a:cs typeface="Candara" charset="0"/>
              </a:rPr>
              <a:t>268/2014 Sb.</a:t>
            </a:r>
            <a:r>
              <a:rPr lang="cs-CZ" sz="1400" dirty="0">
                <a:ea typeface="Candara" charset="0"/>
                <a:cs typeface="Candara" charset="0"/>
              </a:rPr>
              <a:t>, o ZP, ve znění do 26. 5. 2021 (starý zákon)</a:t>
            </a:r>
          </a:p>
          <a:p>
            <a:pPr lvl="0">
              <a:lnSpc>
                <a:spcPct val="120000"/>
              </a:lnSpc>
            </a:pPr>
            <a:endParaRPr lang="cs-CZ" sz="300" dirty="0"/>
          </a:p>
          <a:p>
            <a:pPr lvl="0">
              <a:lnSpc>
                <a:spcPct val="130000"/>
              </a:lnSpc>
            </a:pPr>
            <a:r>
              <a:rPr lang="cs-CZ" sz="1900" b="1" dirty="0">
                <a:solidFill>
                  <a:srgbClr val="009EA7"/>
                </a:solidFill>
                <a:ea typeface="Candara" charset="0"/>
                <a:cs typeface="Candara" charset="0"/>
              </a:rPr>
              <a:t>NEW DEVICES </a:t>
            </a:r>
            <a:r>
              <a:rPr lang="cs-CZ" sz="1800" dirty="0">
                <a:ea typeface="Candara" charset="0"/>
                <a:cs typeface="Candara" charset="0"/>
              </a:rPr>
              <a:t>(nové prostředky)</a:t>
            </a:r>
          </a:p>
          <a:p>
            <a:pPr lvl="1">
              <a:lnSpc>
                <a:spcPct val="130000"/>
              </a:lnSpc>
            </a:pPr>
            <a:r>
              <a:rPr lang="cs-CZ" sz="1400" dirty="0">
                <a:ea typeface="Candara" charset="0"/>
                <a:cs typeface="Candara" charset="0"/>
              </a:rPr>
              <a:t>ZP</a:t>
            </a:r>
            <a:r>
              <a:rPr lang="cs-CZ" sz="1400" b="1" dirty="0">
                <a:ea typeface="Candara" charset="0"/>
                <a:cs typeface="Candara" charset="0"/>
              </a:rPr>
              <a:t> uvedené na trh od 26. 5. 2021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shoda</a:t>
            </a:r>
            <a:r>
              <a:rPr lang="cs-CZ" sz="1400" dirty="0">
                <a:ea typeface="Candara" charset="0"/>
                <a:cs typeface="Candara" charset="0"/>
              </a:rPr>
              <a:t> ZP posouzena </a:t>
            </a:r>
            <a:r>
              <a:rPr lang="cs-CZ" sz="1400" b="1" dirty="0">
                <a:ea typeface="Candara" charset="0"/>
                <a:cs typeface="Candara" charset="0"/>
              </a:rPr>
              <a:t>podle MDR </a:t>
            </a:r>
            <a:r>
              <a:rPr lang="cs-CZ" sz="1400" dirty="0">
                <a:ea typeface="Candara" charset="0"/>
                <a:cs typeface="Candara" charset="0"/>
              </a:rPr>
              <a:t>(nařízení se uplatňuje v plném rozsahu)</a:t>
            </a:r>
          </a:p>
          <a:p>
            <a:pPr lvl="1">
              <a:lnSpc>
                <a:spcPct val="130000"/>
              </a:lnSpc>
            </a:pPr>
            <a:r>
              <a:rPr lang="cs-CZ" sz="1400" b="1" dirty="0">
                <a:ea typeface="Candara" charset="0"/>
                <a:cs typeface="Candara" charset="0"/>
              </a:rPr>
              <a:t>národní požadavky </a:t>
            </a:r>
            <a:r>
              <a:rPr lang="cs-CZ" sz="1400" dirty="0">
                <a:ea typeface="Candara" charset="0"/>
                <a:cs typeface="Candara" charset="0"/>
              </a:rPr>
              <a:t>aktuálně dle zákona č. </a:t>
            </a:r>
            <a:r>
              <a:rPr lang="cs-CZ" sz="1400" b="1" dirty="0">
                <a:ea typeface="Candara" charset="0"/>
                <a:cs typeface="Candara" charset="0"/>
              </a:rPr>
              <a:t>375/2022 Sb.</a:t>
            </a:r>
            <a:r>
              <a:rPr lang="cs-CZ" sz="1400" dirty="0">
                <a:ea typeface="Candara" charset="0"/>
                <a:cs typeface="Candara" charset="0"/>
              </a:rPr>
              <a:t>, o ZP a IVD</a:t>
            </a:r>
          </a:p>
          <a:p>
            <a:pPr lvl="0">
              <a:lnSpc>
                <a:spcPct val="120000"/>
              </a:lnSpc>
            </a:pPr>
            <a:endParaRPr lang="cs-CZ" sz="1600" dirty="0">
              <a:ea typeface="Candara" charset="0"/>
              <a:cs typeface="Candar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7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Právní režimy zdravotnických prostředků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3C576A9F-6E94-CFBF-D084-B5458C4BF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5227" y="19750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8</a:t>
            </a:fld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4" name="Obrázek 3" descr="Obsah obrázku text, computer, osoba, počítač&#10;&#10;Popis byl vytvořen automaticky">
            <a:extLst>
              <a:ext uri="{FF2B5EF4-FFF2-40B4-BE49-F238E27FC236}">
                <a16:creationId xmlns:a16="http://schemas.microsoft.com/office/drawing/2014/main" id="{7D2CE6D1-8202-1517-8001-ABC7540B19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3999" cy="70442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6A9330E-A01C-E45B-F203-904FB91B393F}"/>
              </a:ext>
            </a:extLst>
          </p:cNvPr>
          <p:cNvSpPr txBox="1"/>
          <p:nvPr/>
        </p:nvSpPr>
        <p:spPr>
          <a:xfrm>
            <a:off x="0" y="3055656"/>
            <a:ext cx="9144000" cy="1244495"/>
          </a:xfrm>
          <a:prstGeom prst="rect">
            <a:avLst/>
          </a:prstGeom>
          <a:solidFill>
            <a:srgbClr val="00ABAF">
              <a:alpha val="63811"/>
            </a:srgbClr>
          </a:solidFill>
          <a:effectLst>
            <a:glow>
              <a:srgbClr val="00ABAF"/>
            </a:glow>
            <a:softEdge rad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cs-CZ" sz="2800" b="1" cap="all" dirty="0">
                <a:solidFill>
                  <a:schemeClr val="bg1"/>
                </a:solidFill>
                <a:latin typeface="Candara" panose="020E0502030303020204" pitchFamily="34" charset="0"/>
              </a:rPr>
              <a:t>SPRÁVNÁ A NESPRÁVNÁ formulační praxe </a:t>
            </a:r>
            <a:br>
              <a:rPr lang="cs-CZ" sz="2800" b="1" cap="all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cs-CZ" sz="2800" b="1" cap="all" dirty="0">
                <a:solidFill>
                  <a:schemeClr val="bg1"/>
                </a:solidFill>
                <a:latin typeface="Candara" panose="020E0502030303020204" pitchFamily="34" charset="0"/>
              </a:rPr>
              <a:t>v rámci zadávací dokumentace</a:t>
            </a:r>
            <a:endParaRPr lang="cs-CZ" sz="2800" b="1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9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72" y="1441824"/>
            <a:ext cx="8665725" cy="53148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b="1" dirty="0"/>
              <a:t>Nesprávná praxe - příklady</a:t>
            </a:r>
            <a:r>
              <a:rPr lang="cs-CZ" sz="1800" dirty="0"/>
              <a:t>: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zadavatel neví, co má požadovat – velmi </a:t>
            </a:r>
            <a:r>
              <a:rPr lang="cs-CZ" sz="1800" b="1" dirty="0"/>
              <a:t>vágní formulace 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odkazování se na </a:t>
            </a:r>
            <a:r>
              <a:rPr lang="cs-CZ" sz="1800" b="1" dirty="0"/>
              <a:t>neplatnou legislativu / staré verze technických norem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požadování pouze tzv. </a:t>
            </a:r>
            <a:r>
              <a:rPr lang="cs-CZ" sz="1800" b="1" i="1" dirty="0" err="1"/>
              <a:t>new</a:t>
            </a:r>
            <a:r>
              <a:rPr lang="cs-CZ" sz="1800" b="1" i="1" dirty="0"/>
              <a:t> </a:t>
            </a:r>
            <a:r>
              <a:rPr lang="cs-CZ" sz="1800" b="1" i="1" dirty="0" err="1"/>
              <a:t>devices</a:t>
            </a:r>
            <a:r>
              <a:rPr lang="cs-CZ" sz="1800" b="1" i="1" dirty="0"/>
              <a:t>  </a:t>
            </a:r>
            <a:r>
              <a:rPr lang="cs-CZ" sz="1800" dirty="0"/>
              <a:t>(výrobků z posouzenou shodou dle MDR/IVDR)  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uvedení požadavku na </a:t>
            </a:r>
            <a:r>
              <a:rPr lang="cs-CZ" sz="1800" b="1" dirty="0"/>
              <a:t>konkrétní rizikovou třídu </a:t>
            </a:r>
            <a:r>
              <a:rPr lang="cs-CZ" sz="1800" dirty="0"/>
              <a:t>– riziková třída není kvalitativním parametrem!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požadování dodání výrobku jako ZP/IVD, který </a:t>
            </a:r>
            <a:r>
              <a:rPr lang="cs-CZ" sz="1800" b="1" dirty="0"/>
              <a:t>nenaplňuje legální definici ZP/IVD 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požadavek na obecný ZP, přestože se </a:t>
            </a:r>
            <a:r>
              <a:rPr lang="cs-CZ" sz="1800" b="1" dirty="0"/>
              <a:t>ve skutečnosti jedná o IVD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požadování </a:t>
            </a:r>
            <a:r>
              <a:rPr lang="cs-CZ" sz="1800" b="1" dirty="0"/>
              <a:t>potvrzení o registraci osoby / notifikaci ZP </a:t>
            </a:r>
            <a:r>
              <a:rPr lang="cs-CZ" sz="1800" dirty="0"/>
              <a:t>v RZPRO od dodavatelů, kteří nemají registrační/notifikační povinnost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požadování </a:t>
            </a:r>
            <a:r>
              <a:rPr lang="cs-CZ" sz="1800" b="1" dirty="0"/>
              <a:t>certifikátu shody </a:t>
            </a:r>
            <a:r>
              <a:rPr lang="cs-CZ" sz="1800" dirty="0"/>
              <a:t>u ZP, u nichž se notifikovaná osoba </a:t>
            </a:r>
            <a:br>
              <a:rPr lang="cs-CZ" sz="1800" dirty="0"/>
            </a:br>
            <a:r>
              <a:rPr lang="cs-CZ" sz="1800" dirty="0"/>
              <a:t>(oznámený subjekt) na posouzení shody nepodílí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požadování </a:t>
            </a:r>
            <a:r>
              <a:rPr lang="cs-CZ" sz="1800" b="1" dirty="0"/>
              <a:t>karty implantátu </a:t>
            </a:r>
            <a:r>
              <a:rPr lang="cs-CZ" sz="1800" dirty="0"/>
              <a:t>u </a:t>
            </a:r>
            <a:r>
              <a:rPr lang="cs-CZ" sz="1800" i="1" dirty="0"/>
              <a:t>legacy devices </a:t>
            </a:r>
            <a:r>
              <a:rPr lang="cs-CZ" sz="1800" dirty="0"/>
              <a:t>či </a:t>
            </a:r>
            <a:r>
              <a:rPr lang="cs-CZ" sz="1800" i="1" dirty="0" err="1"/>
              <a:t>old</a:t>
            </a:r>
            <a:r>
              <a:rPr lang="cs-CZ" sz="1800" i="1" dirty="0"/>
              <a:t> devices</a:t>
            </a:r>
          </a:p>
          <a:p>
            <a:pPr lvl="1">
              <a:lnSpc>
                <a:spcPct val="120000"/>
              </a:lnSpc>
            </a:pPr>
            <a:endParaRPr lang="cs-CZ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endParaRPr lang="cs-CZ" sz="1800" dirty="0">
              <a:ea typeface="Candara" charset="0"/>
              <a:cs typeface="Candara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0" y="6424590"/>
            <a:ext cx="9144000" cy="365125"/>
          </a:xfrm>
        </p:spPr>
        <p:txBody>
          <a:bodyPr/>
          <a:lstStyle/>
          <a:p>
            <a:pPr algn="ctr"/>
            <a:fld id="{232EA444-6C63-BA4A-BF25-4453B3B49A06}" type="slidenum">
              <a:rPr lang="en-US" b="1" smtClean="0">
                <a:latin typeface="Candara" panose="020E0502030303020204" pitchFamily="34" charset="0"/>
              </a:rPr>
              <a:pPr algn="ctr"/>
              <a:t>9</a:t>
            </a:fld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105AC-FEDF-D947-AEA2-6FC4A3B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87"/>
          </a:xfrm>
          <a:solidFill>
            <a:srgbClr val="00ABAF"/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Správná a nesprávná formulační praxe </a:t>
            </a:r>
            <a:b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v rámci zadávací dokumentace</a:t>
            </a:r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F5B2B4A4-E326-2948-8D62-0E173B95D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673" y="6093296"/>
            <a:ext cx="519478" cy="520836"/>
          </a:xfrm>
          <a:prstGeom prst="rect">
            <a:avLst/>
          </a:prstGeom>
        </p:spPr>
      </p:pic>
      <p:pic>
        <p:nvPicPr>
          <p:cNvPr id="2" name="Picture 4" descr="Wrong PNG Images Transparent Free Download | PNGMart">
            <a:extLst>
              <a:ext uri="{FF2B5EF4-FFF2-40B4-BE49-F238E27FC236}">
                <a16:creationId xmlns:a16="http://schemas.microsoft.com/office/drawing/2014/main" id="{5BE5D802-8EA8-A2E1-FA8C-37FDE78A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105" y="1441824"/>
            <a:ext cx="829944" cy="8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Vlastní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B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Předvádění na obrazovce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Candara</vt:lpstr>
      <vt:lpstr>Office Theme</vt:lpstr>
      <vt:lpstr>Prezentace aplikace PowerPoint</vt:lpstr>
      <vt:lpstr>Kdo jsme?</vt:lpstr>
      <vt:lpstr>Prezentace aplikace PowerPoint</vt:lpstr>
      <vt:lpstr>Motivace na straně poskytovatelů zdravotních služeb</vt:lpstr>
      <vt:lpstr>Prezentace aplikace PowerPoint</vt:lpstr>
      <vt:lpstr>Legislativní změny za poslední rok</vt:lpstr>
      <vt:lpstr>Právní režimy zdravotnických prostředků</vt:lpstr>
      <vt:lpstr>Prezentace aplikace PowerPoint</vt:lpstr>
      <vt:lpstr>Správná a nesprávná formulační praxe  v rámci zadávací dokumentace</vt:lpstr>
      <vt:lpstr>Správná a nesprávná formulační praxe  v rámci zadávací dokumentace</vt:lpstr>
      <vt:lpstr>Prezentace aplikace PowerPoint</vt:lpstr>
      <vt:lpstr>Prezentace aplikace PowerPoint</vt:lpstr>
      <vt:lpstr>Prezentace aplikace PowerPoint</vt:lpstr>
      <vt:lpstr>Závěrečné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2021-04-07T08:05:11Z</cp:lastPrinted>
  <dcterms:created xsi:type="dcterms:W3CDTF">2015-02-16T23:37:54Z</dcterms:created>
  <dcterms:modified xsi:type="dcterms:W3CDTF">2023-09-27T09:47:18Z</dcterms:modified>
</cp:coreProperties>
</file>